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Analyzing 3,900 customer transactions to uncover spending patterns, preferences, and strategic opportunities across product categories and customer segments.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53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3359468"/>
            <a:ext cx="5507474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71049" y="4488418"/>
            <a:ext cx="3065621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700" dirty="0"/>
          </a:p>
        </p:txBody>
      </p:sp>
      <p:sp>
        <p:nvSpPr>
          <p:cNvPr id="5" name="Text 2"/>
          <p:cNvSpPr/>
          <p:nvPr/>
        </p:nvSpPr>
        <p:spPr>
          <a:xfrm>
            <a:off x="927021" y="5490567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1049" y="5966936"/>
            <a:ext cx="3065621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Transactions analyzed across all categories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111943" y="4488418"/>
            <a:ext cx="3065621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700" dirty="0"/>
          </a:p>
        </p:txBody>
      </p:sp>
      <p:sp>
        <p:nvSpPr>
          <p:cNvPr id="8" name="Text 5"/>
          <p:cNvSpPr/>
          <p:nvPr/>
        </p:nvSpPr>
        <p:spPr>
          <a:xfrm>
            <a:off x="4267914" y="5490567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Features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111943" y="5966936"/>
            <a:ext cx="3065621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customer and purchase attributes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452836" y="4488418"/>
            <a:ext cx="3065621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50</a:t>
            </a:r>
            <a:endParaRPr lang="en-US" sz="5700" dirty="0"/>
          </a:p>
        </p:txBody>
      </p:sp>
      <p:sp>
        <p:nvSpPr>
          <p:cNvPr id="11" name="Text 8"/>
          <p:cNvSpPr/>
          <p:nvPr/>
        </p:nvSpPr>
        <p:spPr>
          <a:xfrm>
            <a:off x="7608808" y="5490567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Locations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452836" y="5966936"/>
            <a:ext cx="3065621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Geographic diversity in customer base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793730" y="4488418"/>
            <a:ext cx="3065621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$60</a:t>
            </a:r>
            <a:endParaRPr lang="en-US" sz="5700" dirty="0"/>
          </a:p>
        </p:txBody>
      </p:sp>
      <p:sp>
        <p:nvSpPr>
          <p:cNvPr id="14" name="Text 11"/>
          <p:cNvSpPr/>
          <p:nvPr/>
        </p:nvSpPr>
        <p:spPr>
          <a:xfrm>
            <a:off x="10949702" y="5490567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Avg Purchase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793730" y="5966936"/>
            <a:ext cx="3065621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Mean transaction value across all customers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71049" y="6919555"/>
            <a:ext cx="1308830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features include customer demographics, purchase details, shopping behavior patterns, and subscription status. Missing data limited to 37 values in Review Rating column.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904875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&amp; Engineering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2711" y="2736652"/>
            <a:ext cx="331791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Python Analysis Pipeline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32711" y="3273028"/>
            <a:ext cx="358390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Loaded dataset using pandas for exploration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32711" y="4016335"/>
            <a:ext cx="358390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missing Review Ratings with category medians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32711" y="4759643"/>
            <a:ext cx="358390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Standardized columns to snake case format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2711" y="5502950"/>
            <a:ext cx="3583900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and purchase_frequency_days features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32711" y="6581299"/>
            <a:ext cx="358390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Integrated cleaned data into PostgreSQL database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835009" y="2736652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Statistics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4835009" y="3273028"/>
            <a:ext cx="35839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 Range: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18-70 years (mean: 44)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35009" y="3796427"/>
            <a:ext cx="35839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Purchase Range: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$20-$100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35009" y="4319826"/>
            <a:ext cx="35839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Rating: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2.5-5.0 (mean: 3.75)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835009" y="4843224"/>
            <a:ext cx="358390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Previous Purchases: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1-50 transactions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835009" y="5701665"/>
            <a:ext cx="358390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Gender Split: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68% Male, 32% Female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01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BE49DF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085874"/>
            <a:ext cx="31006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Gender Revenue Gap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customers generated $157,890 vs. Female customers at $75,191 - revealing significant targeting opportunities.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BE49DF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085874"/>
            <a:ext cx="35463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 Group Performance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Adults lead with $62,143 revenue, followed by Middle-aged ($59,197), Adults ($55,978), and Seniors ($55,763).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BE49DF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Premium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 shipping users spend $60.48 on average vs. $58.46 for Standard - indicating willingness to pay more.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4781788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40878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67213" y="8645604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100F3D"/>
          </a:solidFill>
          <a:ln/>
        </p:spPr>
      </p:sp>
      <p:sp>
        <p:nvSpPr>
          <p:cNvPr id="5" name="Text 2"/>
          <p:cNvSpPr/>
          <p:nvPr/>
        </p:nvSpPr>
        <p:spPr>
          <a:xfrm>
            <a:off x="4581287" y="8645604"/>
            <a:ext cx="372547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Loyal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6857524" y="8645604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2B28A2"/>
          </a:solidFill>
          <a:ln/>
        </p:spPr>
      </p:sp>
      <p:sp>
        <p:nvSpPr>
          <p:cNvPr id="7" name="Text 4"/>
          <p:cNvSpPr/>
          <p:nvPr/>
        </p:nvSpPr>
        <p:spPr>
          <a:xfrm>
            <a:off x="7071598" y="8645604"/>
            <a:ext cx="701159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Returning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9676448" y="8645604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706DDB"/>
          </a:solidFill>
          <a:ln/>
        </p:spPr>
      </p:sp>
      <p:sp>
        <p:nvSpPr>
          <p:cNvPr id="9" name="Text 6"/>
          <p:cNvSpPr/>
          <p:nvPr/>
        </p:nvSpPr>
        <p:spPr>
          <a:xfrm>
            <a:off x="9890522" y="8645604"/>
            <a:ext cx="319921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36138" y="8971121"/>
            <a:ext cx="13558123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Loyal customers dominate at 80% of the base, with 958 repeat buyers (&gt;5 purchases) showing subscription interest. Only 2.1% are new customers, suggesting strong retention but limited acquisition.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601980"/>
            <a:ext cx="8465344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Performance Analysis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6167" y="1942743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Rated: Gloves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66167" y="2416016"/>
            <a:ext cx="418361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average rating at 3.86 stars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3391" y="1723906"/>
            <a:ext cx="4183618" cy="1828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223391" y="2125623"/>
            <a:ext cx="306502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Most Popular: Jewelry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5223391" y="2598896"/>
            <a:ext cx="418361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171 orders lead Accessories category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680615" y="1942743"/>
            <a:ext cx="337804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Clothing Leader: Blouse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9680615" y="2416016"/>
            <a:ext cx="418361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171 orders dominate Clothing segment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625923" y="4618315"/>
            <a:ext cx="2692598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4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50%</a:t>
            </a:r>
            <a:endParaRPr lang="en-US" sz="43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10" y="3250049"/>
            <a:ext cx="3283744" cy="328374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604016" y="6807279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Hat Discount Rate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766167" y="7280553"/>
            <a:ext cx="6412230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discount dependency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9311759" y="4618315"/>
            <a:ext cx="2692598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4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49.7%</a:t>
            </a:r>
            <a:endParaRPr lang="en-US" sz="430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246" y="3250049"/>
            <a:ext cx="3283744" cy="328374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289852" y="6807279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Sneakers Discounts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7452003" y="7280553"/>
            <a:ext cx="6412230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Nearly half sold with promotions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17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&amp; Discount Dynamics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062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Status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28743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1,053 customers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85441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Spend: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$59.49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42138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Revenue: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$62,645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152820"/>
            <a:ext cx="3501509" cy="35957"/>
          </a:xfrm>
          <a:prstGeom prst="rect">
            <a:avLst/>
          </a:prstGeom>
          <a:solidFill>
            <a:srgbClr val="49495A">
              <a:alpha val="5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280190" y="544389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Non-Subscribers: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2,847 customers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37377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Spend: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$59.87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94074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Revenue: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$170,436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2706291"/>
            <a:ext cx="3142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Discount Users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342721" y="3287435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839 customers used discounts but still spent above the $60 average purchase amount, demonstrating that promotions don't always reduce transaction value.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668923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suggests strategic discount targeting can drive volume without sacrificing revenue per customer.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062" y="790337"/>
            <a:ext cx="7053620" cy="609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62" y="1692831"/>
            <a:ext cx="975717" cy="1436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53922" y="1887974"/>
            <a:ext cx="3113603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 Value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853922" y="2309932"/>
            <a:ext cx="6607016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convert non-subscribers who represent 73% of customers but similar spending patterns.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62" y="3129439"/>
            <a:ext cx="975717" cy="1436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53922" y="3324582"/>
            <a:ext cx="3927872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 Enhancement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853922" y="3746540"/>
            <a:ext cx="6607016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accelerate movement from Returning (18%) to Loyal (80%) segments.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62" y="4566047"/>
            <a:ext cx="975717" cy="1436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53922" y="4761190"/>
            <a:ext cx="3488412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Optimize Discount Strategy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853922" y="5183148"/>
            <a:ext cx="6607016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promotional sales with margin control, focusing on products with 45%+ discount dependency.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62" y="6002655"/>
            <a:ext cx="975717" cy="14366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53922" y="6197798"/>
            <a:ext cx="2460427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853922" y="6619756"/>
            <a:ext cx="6607016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campaigns on Young Adults and express-shipping users who show higher engagement and spending willingness.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2025-11-11T22:32:00Z</dcterms:created>
  <dcterms:modified xsi:type="dcterms:W3CDTF">2025-11-11T22:32:00Z</dcterms:modified>
</cp:coreProperties>
</file>